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B7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1982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2736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8102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5730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0764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5235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5650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8167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8196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1955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073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20B94-C9A9-400D-883F-92FD9998A9E3}" type="datetimeFigureOut">
              <a:rPr lang="fr-FR" smtClean="0"/>
              <a:t>18/02/2025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2FA7D-3419-4267-8F21-9CE5211F99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469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940047"/>
            <a:ext cx="9144000" cy="2387600"/>
          </a:xfrm>
        </p:spPr>
        <p:txBody>
          <a:bodyPr/>
          <a:lstStyle/>
          <a:p>
            <a:r>
              <a:rPr lang="fr-FR" b="1" dirty="0" smtClean="0">
                <a:solidFill>
                  <a:srgbClr val="58B7CE"/>
                </a:solidFill>
              </a:rPr>
              <a:t>RESTRUCTURATION DES URGENCES</a:t>
            </a:r>
            <a:endParaRPr lang="fr-FR" b="1" dirty="0">
              <a:solidFill>
                <a:srgbClr val="58B7CE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44869" y="4613153"/>
            <a:ext cx="9144000" cy="820493"/>
          </a:xfrm>
        </p:spPr>
        <p:txBody>
          <a:bodyPr/>
          <a:lstStyle/>
          <a:p>
            <a:r>
              <a:rPr lang="fr-FR" dirty="0" smtClean="0"/>
              <a:t>Présentation sommaire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3" y="394480"/>
            <a:ext cx="2551990" cy="102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99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72836" y="374074"/>
            <a:ext cx="9983586" cy="649384"/>
          </a:xfrm>
        </p:spPr>
        <p:txBody>
          <a:bodyPr anchor="t" anchorCtr="0">
            <a:noAutofit/>
          </a:bodyPr>
          <a:lstStyle/>
          <a:p>
            <a:pPr algn="l"/>
            <a:r>
              <a:rPr lang="fr-FR" sz="3600" dirty="0" smtClean="0"/>
              <a:t>Présentation du projet d’extension / restructuration</a:t>
            </a:r>
            <a:br>
              <a:rPr lang="fr-FR" sz="3600" dirty="0" smtClean="0"/>
            </a:br>
            <a:r>
              <a:rPr lang="fr-FR" sz="3600" dirty="0" smtClean="0"/>
              <a:t/>
            </a:r>
            <a:br>
              <a:rPr lang="fr-FR" sz="3600" dirty="0" smtClean="0"/>
            </a:br>
            <a:endParaRPr lang="fr-FR" sz="36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59" y="1117279"/>
            <a:ext cx="6200895" cy="342116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448140" y="4999323"/>
            <a:ext cx="57877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accent1"/>
                </a:solidFill>
                <a:latin typeface="CIDFont+F5"/>
              </a:rPr>
              <a:t>Contraintes</a:t>
            </a:r>
            <a:endParaRPr lang="fr-FR" b="1" dirty="0">
              <a:solidFill>
                <a:schemeClr val="accent1"/>
              </a:solidFill>
              <a:latin typeface="CIDFont+F5"/>
            </a:endParaRPr>
          </a:p>
          <a:p>
            <a:pPr marL="285750" indent="-285750">
              <a:buFontTx/>
              <a:buChar char="-"/>
            </a:pPr>
            <a:r>
              <a:rPr lang="fr-FR" dirty="0" smtClean="0"/>
              <a:t>Raccordement au bâtiment existant</a:t>
            </a:r>
          </a:p>
          <a:p>
            <a:pPr marL="285750" indent="-285750">
              <a:buFontTx/>
              <a:buChar char="-"/>
            </a:pPr>
            <a:r>
              <a:rPr lang="fr-FR" dirty="0" smtClean="0"/>
              <a:t>Ne pas diminuer la capacité des parkings</a:t>
            </a:r>
          </a:p>
          <a:p>
            <a:pPr marL="285750" indent="-285750">
              <a:buFontTx/>
              <a:buChar char="-"/>
            </a:pPr>
            <a:r>
              <a:rPr lang="fr-FR" dirty="0" smtClean="0"/>
              <a:t>Travaux en site occupé, pas d’arrêt de l’activité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6646877" y="1117279"/>
            <a:ext cx="540810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smtClean="0">
                <a:solidFill>
                  <a:schemeClr val="accent1"/>
                </a:solidFill>
                <a:latin typeface="CIDFont+F5"/>
              </a:rPr>
              <a:t>Objectifs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CIDFont+F1"/>
              </a:rPr>
              <a:t>Restructuration du service des urgences (filières courte et longue) 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CIDFont+F1"/>
              </a:rPr>
              <a:t>Restructuration </a:t>
            </a:r>
            <a:r>
              <a:rPr lang="fr-FR" dirty="0">
                <a:latin typeface="CIDFont+F1"/>
              </a:rPr>
              <a:t>de l’Unité d’Hospitalisation de </a:t>
            </a:r>
            <a:r>
              <a:rPr lang="fr-FR" dirty="0" smtClean="0">
                <a:latin typeface="CIDFont+F1"/>
              </a:rPr>
              <a:t>Très Courte </a:t>
            </a:r>
            <a:r>
              <a:rPr lang="fr-FR" dirty="0">
                <a:latin typeface="CIDFont+F1"/>
              </a:rPr>
              <a:t>Durée (</a:t>
            </a:r>
            <a:r>
              <a:rPr lang="fr-FR" dirty="0" smtClean="0">
                <a:latin typeface="CIDFont+F1"/>
              </a:rPr>
              <a:t>UHTCD</a:t>
            </a:r>
            <a:r>
              <a:rPr lang="fr-FR" dirty="0">
                <a:latin typeface="CIDFont+F1"/>
              </a:rPr>
              <a:t>) </a:t>
            </a:r>
            <a:r>
              <a:rPr lang="fr-FR" dirty="0" smtClean="0">
                <a:latin typeface="CIDFont+F1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CIDFont+F1"/>
              </a:rPr>
              <a:t>R</a:t>
            </a:r>
            <a:r>
              <a:rPr lang="fr-FR" dirty="0" smtClean="0">
                <a:latin typeface="CIDFont+F1"/>
              </a:rPr>
              <a:t>estructuration </a:t>
            </a:r>
            <a:r>
              <a:rPr lang="fr-FR" dirty="0">
                <a:latin typeface="CIDFont+F1"/>
              </a:rPr>
              <a:t>du hall d’entrée principal de l’hôpital </a:t>
            </a:r>
            <a:r>
              <a:rPr lang="fr-FR" dirty="0" smtClean="0">
                <a:latin typeface="CIDFont+F1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CIDFont+F1"/>
              </a:rPr>
              <a:t>Construction </a:t>
            </a:r>
            <a:r>
              <a:rPr lang="fr-FR" dirty="0">
                <a:latin typeface="CIDFont+F1"/>
              </a:rPr>
              <a:t>d’une Maison Médicale </a:t>
            </a:r>
            <a:r>
              <a:rPr lang="fr-FR" dirty="0" smtClean="0">
                <a:latin typeface="CIDFont+F1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CIDFont+F1"/>
              </a:rPr>
              <a:t>Construction </a:t>
            </a:r>
            <a:r>
              <a:rPr lang="fr-FR" dirty="0">
                <a:latin typeface="CIDFont+F1"/>
              </a:rPr>
              <a:t>de 4 salles de consultation supplémentaires </a:t>
            </a:r>
            <a:r>
              <a:rPr lang="fr-FR" dirty="0" smtClean="0">
                <a:latin typeface="CIDFont+F1"/>
              </a:rPr>
              <a:t> en SCCM 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CIDFont+F1"/>
              </a:rPr>
              <a:t>C</a:t>
            </a:r>
            <a:r>
              <a:rPr lang="fr-FR" dirty="0" smtClean="0">
                <a:latin typeface="CIDFont+F1"/>
              </a:rPr>
              <a:t>onstruction </a:t>
            </a:r>
            <a:r>
              <a:rPr lang="fr-FR" dirty="0">
                <a:latin typeface="CIDFont+F1"/>
              </a:rPr>
              <a:t>d’une salle d’Injection </a:t>
            </a:r>
            <a:r>
              <a:rPr lang="fr-FR" dirty="0" err="1">
                <a:latin typeface="CIDFont+F1"/>
              </a:rPr>
              <a:t>Intravitréenne</a:t>
            </a:r>
            <a:r>
              <a:rPr lang="fr-FR" dirty="0">
                <a:latin typeface="CIDFont+F1"/>
              </a:rPr>
              <a:t> (IVT) classée ISO7, mutualisée entre le </a:t>
            </a:r>
            <a:r>
              <a:rPr lang="fr-FR" dirty="0" smtClean="0">
                <a:latin typeface="CIDFont+F1"/>
              </a:rPr>
              <a:t>service Ophtalmologie </a:t>
            </a:r>
            <a:r>
              <a:rPr lang="fr-FR" dirty="0">
                <a:latin typeface="CIDFont+F1"/>
              </a:rPr>
              <a:t>et le Service des Consultations Centralisées Médicales (SCCM).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2338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/>
          <p:cNvGrpSpPr/>
          <p:nvPr/>
        </p:nvGrpSpPr>
        <p:grpSpPr>
          <a:xfrm>
            <a:off x="2399250" y="545283"/>
            <a:ext cx="7852097" cy="5679348"/>
            <a:chOff x="1291903" y="503338"/>
            <a:chExt cx="7852097" cy="5679348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 rotWithShape="1">
            <a:blip r:embed="rId2"/>
            <a:srcRect l="764" t="1403" r="849" b="1"/>
            <a:stretch/>
          </p:blipFill>
          <p:spPr>
            <a:xfrm>
              <a:off x="1291903" y="503338"/>
              <a:ext cx="7843707" cy="3805051"/>
            </a:xfrm>
            <a:prstGeom prst="rect">
              <a:avLst/>
            </a:prstGeom>
          </p:spPr>
        </p:pic>
        <p:pic>
          <p:nvPicPr>
            <p:cNvPr id="3" name="Image 2"/>
            <p:cNvPicPr>
              <a:picLocks noChangeAspect="1"/>
            </p:cNvPicPr>
            <p:nvPr/>
          </p:nvPicPr>
          <p:blipFill rotWithShape="1">
            <a:blip r:embed="rId3"/>
            <a:srcRect l="817" r="711" b="2692"/>
            <a:stretch/>
          </p:blipFill>
          <p:spPr>
            <a:xfrm>
              <a:off x="1291904" y="4308389"/>
              <a:ext cx="7852096" cy="1874297"/>
            </a:xfrm>
            <a:prstGeom prst="rect">
              <a:avLst/>
            </a:prstGeom>
          </p:spPr>
        </p:pic>
      </p:grpSp>
      <p:sp>
        <p:nvSpPr>
          <p:cNvPr id="5" name="ZoneTexte 4"/>
          <p:cNvSpPr txBox="1"/>
          <p:nvPr/>
        </p:nvSpPr>
        <p:spPr>
          <a:xfrm>
            <a:off x="322306" y="393767"/>
            <a:ext cx="185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accent1"/>
                </a:solidFill>
                <a:latin typeface="CIDFont+F5"/>
              </a:rPr>
              <a:t>Plan actuel</a:t>
            </a:r>
            <a:endParaRPr lang="fr-FR" b="1" dirty="0">
              <a:solidFill>
                <a:schemeClr val="accent1"/>
              </a:solidFill>
              <a:latin typeface="CIDFont+F5"/>
            </a:endParaRPr>
          </a:p>
        </p:txBody>
      </p:sp>
    </p:spTree>
    <p:extLst>
      <p:ext uri="{BB962C8B-B14F-4D97-AF65-F5344CB8AC3E}">
        <p14:creationId xmlns:p14="http://schemas.microsoft.com/office/powerpoint/2010/main" val="2884246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469" y="723986"/>
            <a:ext cx="9959807" cy="4611412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22306" y="393767"/>
            <a:ext cx="185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accent1"/>
                </a:solidFill>
                <a:latin typeface="CIDFont+F5"/>
              </a:rPr>
              <a:t>Plan Extension</a:t>
            </a:r>
            <a:endParaRPr lang="fr-FR" b="1" dirty="0">
              <a:solidFill>
                <a:schemeClr val="accent1"/>
              </a:solidFill>
              <a:latin typeface="CIDFont+F5"/>
            </a:endParaRPr>
          </a:p>
        </p:txBody>
      </p:sp>
    </p:spTree>
    <p:extLst>
      <p:ext uri="{BB962C8B-B14F-4D97-AF65-F5344CB8AC3E}">
        <p14:creationId xmlns:p14="http://schemas.microsoft.com/office/powerpoint/2010/main" val="759048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22306" y="393767"/>
            <a:ext cx="185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accent1"/>
                </a:solidFill>
                <a:latin typeface="CIDFont+F5"/>
              </a:rPr>
              <a:t>Plan APD</a:t>
            </a:r>
            <a:endParaRPr lang="fr-FR" b="1" dirty="0">
              <a:solidFill>
                <a:schemeClr val="accent1"/>
              </a:solidFill>
              <a:latin typeface="CIDFont+F5"/>
            </a:endParaRPr>
          </a:p>
        </p:txBody>
      </p:sp>
      <p:grpSp>
        <p:nvGrpSpPr>
          <p:cNvPr id="6" name="Groupe 5"/>
          <p:cNvGrpSpPr/>
          <p:nvPr/>
        </p:nvGrpSpPr>
        <p:grpSpPr>
          <a:xfrm>
            <a:off x="2759978" y="393767"/>
            <a:ext cx="6488389" cy="6312787"/>
            <a:chOff x="687896" y="0"/>
            <a:chExt cx="6488389" cy="6312787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8"/>
            <a:stretch/>
          </p:blipFill>
          <p:spPr>
            <a:xfrm>
              <a:off x="696285" y="0"/>
              <a:ext cx="6480000" cy="4040568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7" t="8274"/>
            <a:stretch/>
          </p:blipFill>
          <p:spPr>
            <a:xfrm>
              <a:off x="687896" y="2625752"/>
              <a:ext cx="6480000" cy="3687035"/>
            </a:xfrm>
            <a:prstGeom prst="rect">
              <a:avLst/>
            </a:prstGeom>
          </p:spPr>
        </p:pic>
      </p:grpSp>
      <p:sp>
        <p:nvSpPr>
          <p:cNvPr id="7" name="ZoneTexte 6"/>
          <p:cNvSpPr txBox="1"/>
          <p:nvPr/>
        </p:nvSpPr>
        <p:spPr>
          <a:xfrm>
            <a:off x="882608" y="2256639"/>
            <a:ext cx="1786855" cy="584775"/>
          </a:xfrm>
          <a:prstGeom prst="rect">
            <a:avLst/>
          </a:prstGeom>
          <a:solidFill>
            <a:srgbClr val="E3E3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Maison Médicale de garde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177459" y="101379"/>
            <a:ext cx="1045463" cy="338554"/>
          </a:xfrm>
          <a:prstGeom prst="rect">
            <a:avLst/>
          </a:prstGeom>
          <a:solidFill>
            <a:srgbClr val="C0D9E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UHTCD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3992978" y="286045"/>
            <a:ext cx="1372634" cy="584775"/>
          </a:xfrm>
          <a:prstGeom prst="rect">
            <a:avLst/>
          </a:prstGeom>
          <a:solidFill>
            <a:srgbClr val="FF80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Urgences</a:t>
            </a:r>
          </a:p>
          <a:p>
            <a:pPr algn="ctr"/>
            <a:r>
              <a:rPr lang="fr-FR" sz="1600" dirty="0" smtClean="0"/>
              <a:t>Filière longue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9732446" y="2121663"/>
            <a:ext cx="1372634" cy="584775"/>
          </a:xfrm>
          <a:prstGeom prst="rect">
            <a:avLst/>
          </a:prstGeom>
          <a:solidFill>
            <a:srgbClr val="B3D79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Urgences</a:t>
            </a:r>
          </a:p>
          <a:p>
            <a:pPr algn="ctr"/>
            <a:r>
              <a:rPr lang="fr-FR" sz="1600" dirty="0" smtClean="0"/>
              <a:t>Filière courte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9514332" y="3215200"/>
            <a:ext cx="1726916" cy="830997"/>
          </a:xfrm>
          <a:prstGeom prst="rect">
            <a:avLst/>
          </a:prstGeom>
          <a:solidFill>
            <a:srgbClr val="6AA5D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Accueil</a:t>
            </a:r>
          </a:p>
          <a:p>
            <a:pPr algn="ctr"/>
            <a:r>
              <a:rPr lang="fr-FR" sz="1600" dirty="0" smtClean="0"/>
              <a:t>Bureau des entrée</a:t>
            </a:r>
          </a:p>
          <a:p>
            <a:pPr algn="ctr"/>
            <a:r>
              <a:rPr lang="fr-FR" sz="1600" dirty="0" smtClean="0"/>
              <a:t>kiosque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1226009" y="4524482"/>
            <a:ext cx="1372634" cy="338554"/>
          </a:xfrm>
          <a:prstGeom prst="rect">
            <a:avLst/>
          </a:prstGeom>
          <a:solidFill>
            <a:srgbClr val="AE77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SCCM</a:t>
            </a:r>
          </a:p>
        </p:txBody>
      </p:sp>
    </p:spTree>
    <p:extLst>
      <p:ext uri="{BB962C8B-B14F-4D97-AF65-F5344CB8AC3E}">
        <p14:creationId xmlns:p14="http://schemas.microsoft.com/office/powerpoint/2010/main" val="2794599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75127" y="939567"/>
            <a:ext cx="7645939" cy="41088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accent1"/>
                </a:solidFill>
              </a:rPr>
              <a:t>Planning prévisionnel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fr-FR" dirty="0" smtClean="0"/>
              <a:t>Notification de l’architecte/maître d’œuvre : </a:t>
            </a:r>
            <a:r>
              <a:rPr lang="fr-FR" dirty="0" smtClean="0">
                <a:solidFill>
                  <a:schemeClr val="accent1"/>
                </a:solidFill>
              </a:rPr>
              <a:t>15 mai 2024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fr-FR" dirty="0" smtClean="0"/>
              <a:t>Avant Projet Sommaire : validé le </a:t>
            </a:r>
            <a:r>
              <a:rPr lang="fr-FR" dirty="0" smtClean="0">
                <a:solidFill>
                  <a:schemeClr val="accent1"/>
                </a:solidFill>
              </a:rPr>
              <a:t>1</a:t>
            </a:r>
            <a:r>
              <a:rPr lang="fr-FR" baseline="30000" dirty="0" smtClean="0">
                <a:solidFill>
                  <a:schemeClr val="accent1"/>
                </a:solidFill>
              </a:rPr>
              <a:t>er</a:t>
            </a:r>
            <a:r>
              <a:rPr lang="fr-FR" dirty="0" smtClean="0">
                <a:solidFill>
                  <a:schemeClr val="accent1"/>
                </a:solidFill>
              </a:rPr>
              <a:t> juillet 2024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fr-FR" dirty="0" smtClean="0"/>
              <a:t>Avant Projet définitif : présenté le </a:t>
            </a:r>
            <a:r>
              <a:rPr lang="fr-FR" dirty="0" smtClean="0">
                <a:solidFill>
                  <a:schemeClr val="accent1"/>
                </a:solidFill>
              </a:rPr>
              <a:t>27 septembre 2024 </a:t>
            </a:r>
            <a:r>
              <a:rPr lang="fr-FR" dirty="0" smtClean="0"/>
              <a:t>/ validé le 26/11/2024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fr-FR" dirty="0" smtClean="0"/>
              <a:t>Permis de construire : déposé le </a:t>
            </a:r>
            <a:r>
              <a:rPr lang="fr-FR" dirty="0" smtClean="0">
                <a:solidFill>
                  <a:schemeClr val="accent1"/>
                </a:solidFill>
              </a:rPr>
              <a:t>5 novembre 2024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fr-FR" dirty="0" smtClean="0"/>
              <a:t>Lancement de l’appel d’offre TRAVAUX : </a:t>
            </a:r>
            <a:r>
              <a:rPr lang="fr-FR" dirty="0" smtClean="0">
                <a:solidFill>
                  <a:srgbClr val="FF5050"/>
                </a:solidFill>
              </a:rPr>
              <a:t>mars 2025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fr-FR" dirty="0" smtClean="0"/>
              <a:t>Notification des entreprises : </a:t>
            </a:r>
            <a:r>
              <a:rPr lang="fr-FR" dirty="0" smtClean="0">
                <a:solidFill>
                  <a:srgbClr val="FF5050"/>
                </a:solidFill>
              </a:rPr>
              <a:t>juin 2025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fr-FR" dirty="0" smtClean="0"/>
              <a:t>Début des études : </a:t>
            </a:r>
            <a:r>
              <a:rPr lang="fr-FR" dirty="0" smtClean="0">
                <a:solidFill>
                  <a:srgbClr val="FF5050"/>
                </a:solidFill>
              </a:rPr>
              <a:t>juin 2025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fr-FR" dirty="0" smtClean="0"/>
              <a:t>Début des travaux : </a:t>
            </a:r>
            <a:r>
              <a:rPr lang="fr-FR" dirty="0" smtClean="0">
                <a:solidFill>
                  <a:srgbClr val="FF5050"/>
                </a:solidFill>
              </a:rPr>
              <a:t>juillet 2025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fr-FR" dirty="0" smtClean="0"/>
              <a:t>Fin des travaux : </a:t>
            </a:r>
            <a:r>
              <a:rPr lang="fr-FR" dirty="0" smtClean="0">
                <a:solidFill>
                  <a:srgbClr val="FF5050"/>
                </a:solidFill>
              </a:rPr>
              <a:t>aout 2027</a:t>
            </a:r>
          </a:p>
        </p:txBody>
      </p:sp>
    </p:spTree>
    <p:extLst>
      <p:ext uri="{BB962C8B-B14F-4D97-AF65-F5344CB8AC3E}">
        <p14:creationId xmlns:p14="http://schemas.microsoft.com/office/powerpoint/2010/main" val="4021786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55193" y="192431"/>
            <a:ext cx="2546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accent1"/>
                </a:solidFill>
                <a:latin typeface="CIDFont+F5"/>
              </a:rPr>
              <a:t>Phasage des travaux</a:t>
            </a:r>
            <a:endParaRPr lang="fr-FR" b="1" dirty="0">
              <a:solidFill>
                <a:schemeClr val="accent1"/>
              </a:solidFill>
              <a:latin typeface="CIDFont+F5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55193" y="654341"/>
            <a:ext cx="717356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8080"/>
                </a:solidFill>
              </a:rPr>
              <a:t>Phase 1 </a:t>
            </a:r>
            <a:r>
              <a:rPr lang="fr-FR" dirty="0" smtClean="0"/>
              <a:t>(6,5 mois)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Aménagement des nouvelles aires de stationnement (+ 19 places)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Dévoiement des réseaux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Aménagement du PC sécurité et création de l’escalier vers la mezzanine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Aménagement de la nouvelle zone d’accueil et bureau des entrées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Construction clos et couvert de l’extension du SCCM</a:t>
            </a:r>
          </a:p>
          <a:p>
            <a:r>
              <a:rPr lang="fr-FR" dirty="0" smtClean="0">
                <a:solidFill>
                  <a:schemeClr val="accent1"/>
                </a:solidFill>
              </a:rPr>
              <a:t>Aucun impact sur le fonctionnement de l’</a:t>
            </a:r>
            <a:r>
              <a:rPr lang="fr-FR" dirty="0" err="1" smtClean="0">
                <a:solidFill>
                  <a:schemeClr val="accent1"/>
                </a:solidFill>
              </a:rPr>
              <a:t>HdG</a:t>
            </a:r>
            <a:r>
              <a:rPr lang="fr-FR" dirty="0" smtClean="0">
                <a:solidFill>
                  <a:schemeClr val="accent1"/>
                </a:solidFill>
              </a:rPr>
              <a:t>, </a:t>
            </a:r>
          </a:p>
          <a:p>
            <a:r>
              <a:rPr lang="fr-FR" dirty="0" smtClean="0">
                <a:solidFill>
                  <a:schemeClr val="accent1"/>
                </a:solidFill>
              </a:rPr>
              <a:t>Fermeture du kiosque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749879" y="2820099"/>
            <a:ext cx="79712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8080"/>
                </a:solidFill>
              </a:rPr>
              <a:t>Phase 2 </a:t>
            </a:r>
            <a:r>
              <a:rPr lang="fr-FR" dirty="0" smtClean="0"/>
              <a:t>(5,5 </a:t>
            </a:r>
            <a:r>
              <a:rPr lang="fr-FR" dirty="0"/>
              <a:t>mois</a:t>
            </a:r>
            <a:r>
              <a:rPr lang="fr-FR" dirty="0" smtClean="0"/>
              <a:t>)</a:t>
            </a:r>
            <a:endParaRPr lang="fr-FR" dirty="0" smtClean="0">
              <a:solidFill>
                <a:srgbClr val="FF808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Aménagement de la zone de soins des urgences filière courte (2 box de soins, box plâtre, box sutures</a:t>
            </a:r>
            <a:r>
              <a:rPr lang="fr-FR" dirty="0" smtClean="0"/>
              <a:t>). </a:t>
            </a:r>
            <a:r>
              <a:rPr lang="fr-FR" dirty="0" smtClean="0">
                <a:solidFill>
                  <a:schemeClr val="accent1"/>
                </a:solidFill>
              </a:rPr>
              <a:t>La </a:t>
            </a:r>
            <a:r>
              <a:rPr lang="fr-FR" dirty="0">
                <a:solidFill>
                  <a:schemeClr val="accent1"/>
                </a:solidFill>
              </a:rPr>
              <a:t>maison médicale de garde existante servira de maison médicale de jour pendant cette phase.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Aménagement du kiosque en lieu et place de la banque d’accueil déplacée en phase 1.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Réalisation de la galerie de liaison interne aux urgences et des bureaux et secrétariat des urgences en extension dans le patio central.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Création </a:t>
            </a:r>
            <a:r>
              <a:rPr lang="fr-FR" dirty="0"/>
              <a:t>d’un accès sur la Rue Dugas </a:t>
            </a:r>
            <a:r>
              <a:rPr lang="fr-FR" dirty="0" err="1"/>
              <a:t>Montbel</a:t>
            </a:r>
            <a:r>
              <a:rPr lang="fr-FR" dirty="0"/>
              <a:t> pour accès provisoire des urgences filière longue en phase 3. </a:t>
            </a: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Réalisation </a:t>
            </a:r>
            <a:r>
              <a:rPr lang="fr-FR" dirty="0"/>
              <a:t>du </a:t>
            </a:r>
            <a:r>
              <a:rPr lang="fr-FR" dirty="0" smtClean="0"/>
              <a:t>second-œuvre </a:t>
            </a:r>
            <a:r>
              <a:rPr lang="fr-FR" dirty="0"/>
              <a:t>et des façades de l’extension </a:t>
            </a:r>
            <a:r>
              <a:rPr lang="fr-FR" dirty="0" smtClean="0"/>
              <a:t>SCCM.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1248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76836" y="311791"/>
            <a:ext cx="95131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8080"/>
                </a:solidFill>
              </a:rPr>
              <a:t>Phase 3 </a:t>
            </a:r>
            <a:r>
              <a:rPr lang="fr-FR" dirty="0" smtClean="0"/>
              <a:t>(6 mois)</a:t>
            </a:r>
            <a:endParaRPr lang="fr-FR" dirty="0" smtClean="0">
              <a:solidFill>
                <a:srgbClr val="FF808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ArialMT"/>
              </a:rPr>
              <a:t>Réalisation de la MMG, du pôle accueil et orientation des urgences, du sas des ambulances, de la salle de </a:t>
            </a:r>
            <a:r>
              <a:rPr lang="fr-FR" dirty="0" smtClean="0">
                <a:latin typeface="ArialMT"/>
              </a:rPr>
              <a:t>déchoquage, </a:t>
            </a:r>
            <a:r>
              <a:rPr lang="fr-FR" dirty="0">
                <a:latin typeface="ArialMT"/>
              </a:rPr>
              <a:t>de l’attente patients couchés, du PC infirmier.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ArialMT"/>
              </a:rPr>
              <a:t>Aménagement </a:t>
            </a:r>
            <a:r>
              <a:rPr lang="fr-FR" dirty="0">
                <a:latin typeface="ArialMT"/>
              </a:rPr>
              <a:t>de certains locaux de la </a:t>
            </a:r>
            <a:r>
              <a:rPr lang="fr-FR" dirty="0" smtClean="0">
                <a:latin typeface="ArialMT"/>
              </a:rPr>
              <a:t>SCCM</a:t>
            </a:r>
            <a:endParaRPr lang="fr-FR" dirty="0">
              <a:latin typeface="ArialMT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ArialMT"/>
              </a:rPr>
              <a:t>Aménagement </a:t>
            </a:r>
            <a:r>
              <a:rPr lang="fr-FR" dirty="0">
                <a:latin typeface="ArialMT"/>
              </a:rPr>
              <a:t>de la salle Iso 7 et ses 2 SAS dans le secteur consultation SCCM.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ArialMT"/>
              </a:rPr>
              <a:t>Aménagement </a:t>
            </a:r>
            <a:r>
              <a:rPr lang="fr-FR" dirty="0">
                <a:latin typeface="ArialMT"/>
              </a:rPr>
              <a:t>de sanitaires et d'un local linge sale.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ArialMT"/>
              </a:rPr>
              <a:t>Aménagement </a:t>
            </a:r>
            <a:r>
              <a:rPr lang="fr-FR" dirty="0">
                <a:latin typeface="ArialMT"/>
              </a:rPr>
              <a:t>du parvis et finalisation de l’auvent végétal en pont entre les 2 extensions</a:t>
            </a:r>
            <a:r>
              <a:rPr lang="fr-FR" dirty="0" smtClean="0">
                <a:latin typeface="ArialMT"/>
              </a:rPr>
              <a:t>.</a:t>
            </a:r>
          </a:p>
          <a:p>
            <a:r>
              <a:rPr lang="fr-FR" dirty="0" smtClean="0">
                <a:solidFill>
                  <a:schemeClr val="accent1"/>
                </a:solidFill>
              </a:rPr>
              <a:t>Réorganisation du fonctionnement des urgences et la MMG, </a:t>
            </a:r>
          </a:p>
          <a:p>
            <a:r>
              <a:rPr lang="fr-FR" dirty="0" smtClean="0">
                <a:solidFill>
                  <a:schemeClr val="accent1"/>
                </a:solidFill>
              </a:rPr>
              <a:t>Fonctionnement quasi normal pour le SCCM</a:t>
            </a:r>
            <a:endParaRPr lang="fr-FR" dirty="0">
              <a:solidFill>
                <a:schemeClr val="accent1"/>
              </a:solidFill>
            </a:endParaRPr>
          </a:p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2534872" y="3081556"/>
            <a:ext cx="95131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8080"/>
                </a:solidFill>
              </a:rPr>
              <a:t>Phase 4 </a:t>
            </a:r>
            <a:r>
              <a:rPr lang="fr-FR" dirty="0" smtClean="0"/>
              <a:t>(6 mois)</a:t>
            </a:r>
            <a:endParaRPr lang="fr-FR" dirty="0" smtClean="0">
              <a:solidFill>
                <a:srgbClr val="FF808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ArialMT"/>
              </a:rPr>
              <a:t>Démolition du sas ambulance.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ArialMT"/>
              </a:rPr>
              <a:t>Réalisation </a:t>
            </a:r>
            <a:r>
              <a:rPr lang="fr-FR" dirty="0">
                <a:latin typeface="ArialMT"/>
              </a:rPr>
              <a:t>des 6 chambres de l’UHTCD en extension et aménagement des locaux </a:t>
            </a:r>
            <a:r>
              <a:rPr lang="fr-FR" dirty="0" smtClean="0">
                <a:latin typeface="ArialMT"/>
              </a:rPr>
              <a:t>support,</a:t>
            </a:r>
            <a:endParaRPr lang="fr-FR" dirty="0">
              <a:latin typeface="ArialM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latin typeface="ArialMT"/>
              </a:rPr>
              <a:t>Aménagement </a:t>
            </a:r>
            <a:r>
              <a:rPr lang="fr-FR" dirty="0">
                <a:latin typeface="ArialMT"/>
              </a:rPr>
              <a:t>de la zone de soins des urgences filière </a:t>
            </a:r>
            <a:r>
              <a:rPr lang="fr-FR" dirty="0" smtClean="0">
                <a:latin typeface="ArialMT"/>
              </a:rPr>
              <a:t>longue</a:t>
            </a:r>
          </a:p>
          <a:p>
            <a:r>
              <a:rPr lang="fr-FR" dirty="0">
                <a:solidFill>
                  <a:schemeClr val="accent1"/>
                </a:solidFill>
              </a:rPr>
              <a:t>Réorganisation du fonctionnement des urgences et la MMG, 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39022" y="5160812"/>
            <a:ext cx="95131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8080"/>
                </a:solidFill>
              </a:rPr>
              <a:t>Phase 5 </a:t>
            </a:r>
            <a:r>
              <a:rPr lang="fr-FR" dirty="0" smtClean="0"/>
              <a:t>(2 mois)</a:t>
            </a:r>
            <a:endParaRPr lang="fr-FR" dirty="0" smtClean="0">
              <a:solidFill>
                <a:srgbClr val="FF808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ArialMT"/>
              </a:rPr>
              <a:t>Aménagement des chambres de garde et du secteur biologie délocalisée</a:t>
            </a:r>
            <a:endParaRPr lang="fr-FR" dirty="0"/>
          </a:p>
          <a:p>
            <a:r>
              <a:rPr lang="fr-FR" dirty="0" smtClean="0">
                <a:solidFill>
                  <a:schemeClr val="accent1"/>
                </a:solidFill>
              </a:rPr>
              <a:t>Utilisation de 2 chambres de l’UHTCD pour les chambres de garde</a:t>
            </a:r>
            <a:endParaRPr lang="fr-F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45863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</Words>
  <Application>Microsoft Office PowerPoint</Application>
  <PresentationFormat>Grand écran</PresentationFormat>
  <Paragraphs>68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ArialMT</vt:lpstr>
      <vt:lpstr>Calibri</vt:lpstr>
      <vt:lpstr>Calibri Light</vt:lpstr>
      <vt:lpstr>CIDFont+F1</vt:lpstr>
      <vt:lpstr>CIDFont+F5</vt:lpstr>
      <vt:lpstr>Thème Office</vt:lpstr>
      <vt:lpstr>RESTRUCTURATION DES URGENCES</vt:lpstr>
      <vt:lpstr>Présentation du projet d’extension / restructuration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RESTRUCTURATION DES URGENCES</dc:title>
  <dc:creator>CHPG</dc:creator>
  <cp:lastModifiedBy>CHPG</cp:lastModifiedBy>
  <cp:revision>1</cp:revision>
  <dcterms:created xsi:type="dcterms:W3CDTF">2025-02-18T14:29:09Z</dcterms:created>
  <dcterms:modified xsi:type="dcterms:W3CDTF">2025-02-18T14:29:38Z</dcterms:modified>
</cp:coreProperties>
</file>